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8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BD2E3-9F68-4392-98F5-CBEC334F4B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B3D3CA-3F7A-4CDC-B88A-B208FB9229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C580E-B583-46A8-9099-E5AB9C680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DB117-2F8E-47D9-B0FB-D890DDCA774D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42957-C5A4-4790-96AC-445523C47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0FB5A-F338-444B-8F16-E441A78FA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CEDE-BB9A-4E9E-83A2-1D1BE2419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620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20069-213C-4C51-8DC1-F1C0F52B2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A21848-87AF-40AE-9535-72EBD362D0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01ECE-B438-480F-A346-A6182BC3C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DB117-2F8E-47D9-B0FB-D890DDCA774D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8951A-13E9-4DF8-A792-64E9667E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B1634-89F0-4F73-860C-2966494A8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CEDE-BB9A-4E9E-83A2-1D1BE2419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30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26902C-99BF-4AFF-817C-649327D556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B329DD-C3CB-49E7-96B9-EBF431F023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34A69-C40D-4C06-AA6C-4760E4BEB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DB117-2F8E-47D9-B0FB-D890DDCA774D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69831-8A8B-4B8E-839E-C51D766D0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2AA37-C83F-41D3-8673-6718CA727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CEDE-BB9A-4E9E-83A2-1D1BE2419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61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577B8-8874-4398-8EF7-CCA174119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33465-1410-48AD-8088-DCA481B84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EC174-32D3-4745-AC92-CBC3809AC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DB117-2F8E-47D9-B0FB-D890DDCA774D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41647-1368-4F04-A13F-FB1977569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E0E1E-ABF6-42FB-B5B5-04670A1F2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CEDE-BB9A-4E9E-83A2-1D1BE2419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73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063B3-CEB6-4BFD-A6E1-D8081A58A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BA453A-4E90-4725-AC7B-BBFF86006E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A034E-A4F9-4019-B001-9B022CDC7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DB117-2F8E-47D9-B0FB-D890DDCA774D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C57AD-0AE4-454C-BDCC-17293E6EF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0DC98-778B-4D6A-BA61-AD10B5852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CEDE-BB9A-4E9E-83A2-1D1BE2419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99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C0020-5494-4B3D-9B42-C6F6C73B6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22494-8382-458F-8CE9-301DBBBDD8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87F05A-0387-4024-8FB7-B8908D19B1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6F0EF4-BAFB-4F6C-9166-DEAEEFA95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DB117-2F8E-47D9-B0FB-D890DDCA774D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BAAFB6-C083-482E-8DB6-C5A278B0C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DC734-3FD9-4B74-88CA-9CCFE6154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CEDE-BB9A-4E9E-83A2-1D1BE2419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88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578BB-C149-4B0F-B5D5-22F3F7B5D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18F4B1-19CB-4FC8-94A3-9C104EF6A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926917-CB29-41CD-8535-62BC26EF7C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0DBBAE-1E26-4608-8CB7-750FDCAC0F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83498E-5D05-4D8F-BCEB-091E9F9B7D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A3355A-D3D3-423F-91E4-E7B619F33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DB117-2F8E-47D9-B0FB-D890DDCA774D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A82ED9-4AE1-4E37-AFA8-CC4231A93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785B34-B818-461E-AD43-FF6946051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CEDE-BB9A-4E9E-83A2-1D1BE2419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71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08685-007A-4988-A9F2-1E68555CC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1AE75B-2845-40A4-8E03-0F294AFC2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DB117-2F8E-47D9-B0FB-D890DDCA774D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B377E9-78F8-47A0-A659-6ECA4EFF8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9C789A-1AE5-431E-A25E-BA9511F55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CEDE-BB9A-4E9E-83A2-1D1BE2419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205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7DDB2C-517E-4B6D-AD33-3C45A80D4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DB117-2F8E-47D9-B0FB-D890DDCA774D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14422A-EC00-4E64-9B74-AE0AA4238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7E2FF-C781-4984-96F0-1D3AF1744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CEDE-BB9A-4E9E-83A2-1D1BE2419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82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1DC00-F242-4993-914F-ABC7CA3F0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C590A-A41C-4585-9BA6-BDD9C0A74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F689C5-34D7-41BF-B30A-CB307AB1E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359632-C995-4860-A713-2C4F843F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DB117-2F8E-47D9-B0FB-D890DDCA774D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ABD6C-6DE1-42CB-8312-119E3E556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F8AEE9-EC3B-41F7-9095-1865D2CF3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CEDE-BB9A-4E9E-83A2-1D1BE2419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964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93722-6BAB-41FE-B27F-A42558519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F0088-9A03-4271-9739-FA509014FF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B46F63-641B-4BC6-9FC5-BEF29F25C5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F3AE3D-D3C6-44A4-9880-59FA07A32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DB117-2F8E-47D9-B0FB-D890DDCA774D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711A11-CAB9-4AC1-8913-53CE8913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BDB7CF-50F9-4C65-91C2-72CF1F720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CEDE-BB9A-4E9E-83A2-1D1BE2419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90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23B061-E248-40C9-AF47-44CBD148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25A111-3887-4A0D-A3B6-3B173B7B2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B2DD1-4D09-4310-BF8D-8B8EE8E9A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DB117-2F8E-47D9-B0FB-D890DDCA774D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9E406-46E4-442C-9079-7B6BF21862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7023E-DC8F-4600-AF0A-486F4B4D76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6CEDE-BB9A-4E9E-83A2-1D1BE2419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678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NULL" TargetMode="External"/><Relationship Id="rId13" Type="http://schemas.openxmlformats.org/officeDocument/2006/relationships/hyperlink" Target="https://inversesolutionsinc.com/how-precision-machining-has-an-effect-on-medical-devices/" TargetMode="External"/><Relationship Id="rId3" Type="http://schemas.openxmlformats.org/officeDocument/2006/relationships/hyperlink" Target="https://laserfab.net/blog/what-is-metal-fabrication/" TargetMode="External"/><Relationship Id="rId7" Type="http://schemas.openxmlformats.org/officeDocument/2006/relationships/hyperlink" Target="https://www.thefabricator.com/thefabricator/article/shopmanagement/what-is-metal-fabrication-and-where-is-the-industry-headed-" TargetMode="External"/><Relationship Id="rId12" Type="http://schemas.openxmlformats.org/officeDocument/2006/relationships/hyperlink" Target="https://www.3dnatives.com/en/metal-additive-manufacturing-technavio-report-150420205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gmetalminer.com/2020/02/19/this-morning-in-metals-indiana-no-1-once-again-last-year-in-steel-production/" TargetMode="External"/><Relationship Id="rId11" Type="http://schemas.openxmlformats.org/officeDocument/2006/relationships/hyperlink" Target="https://www.kaempfandharris.com/industry-news/" TargetMode="External"/><Relationship Id="rId5" Type="http://schemas.openxmlformats.org/officeDocument/2006/relationships/hyperlink" Target="https://www.bls.gov/iag/tgs/iag331.htm#workforce" TargetMode="External"/><Relationship Id="rId10" Type="http://schemas.openxmlformats.org/officeDocument/2006/relationships/hyperlink" Target="https://www.1pds.com/fast-facts-about-the-precision-machining-industry/" TargetMode="External"/><Relationship Id="rId4" Type="http://schemas.openxmlformats.org/officeDocument/2006/relationships/hyperlink" Target="NULL" TargetMode="External"/><Relationship Id="rId9" Type="http://schemas.openxmlformats.org/officeDocument/2006/relationships/hyperlink" Target="https://www.goodwin.edu/enews/what-is-precision-machining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273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451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816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360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2241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893488-7CAE-4E0B-8586-CE5F95BF6685}"/>
              </a:ext>
            </a:extLst>
          </p:cNvPr>
          <p:cNvSpPr txBox="1"/>
          <p:nvPr/>
        </p:nvSpPr>
        <p:spPr>
          <a:xfrm>
            <a:off x="593117" y="1024306"/>
            <a:ext cx="9940413" cy="61247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n-US" sz="1400" i="0" u="none" strike="noStrike" baseline="0" dirty="0">
                <a:solidFill>
                  <a:schemeClr val="bg1"/>
                </a:solidFill>
                <a:latin typeface="Univers Condensed"/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https://laserfab.net/blog/what-is-metal-fabrication/</a:t>
            </a:r>
            <a:endParaRPr lang="en-US" sz="1400" i="0" u="none" strike="noStrike" baseline="0" dirty="0">
              <a:solidFill>
                <a:schemeClr val="bg1"/>
              </a:solidFill>
              <a:latin typeface="Univers Condensed"/>
              <a:ea typeface="+mn-lt"/>
              <a:cs typeface="+mn-lt"/>
            </a:endParaRPr>
          </a:p>
          <a:p>
            <a:pPr algn="l"/>
            <a:endParaRPr lang="en-US" sz="1400" dirty="0">
              <a:solidFill>
                <a:schemeClr val="bg1"/>
              </a:solidFill>
              <a:latin typeface="Univers Condensed" panose="020B0506020202050204" pitchFamily="34" charset="0"/>
              <a:ea typeface="+mn-lt"/>
              <a:cs typeface="+mn-lt"/>
              <a:hlinkClick r:id="rId4" invalidUrl="http:/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l"/>
            <a:r>
              <a:rPr lang="en-US" sz="1400" i="0" u="none" strike="noStrike" baseline="0" dirty="0">
                <a:solidFill>
                  <a:schemeClr val="bg1"/>
                </a:solidFill>
                <a:latin typeface="Univers Condensed"/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https://www.bls.gov/iag/tgs/iag331.htm#workforce</a:t>
            </a:r>
            <a:endParaRPr lang="en-US" sz="1400" i="0" u="none" strike="noStrike" baseline="0" dirty="0">
              <a:solidFill>
                <a:schemeClr val="bg1"/>
              </a:solidFill>
              <a:latin typeface="Univers Condensed"/>
              <a:ea typeface="+mn-lt"/>
              <a:cs typeface="+mn-lt"/>
            </a:endParaRPr>
          </a:p>
          <a:p>
            <a:pPr algn="l"/>
            <a:endParaRPr lang="en-US" sz="1400" dirty="0">
              <a:solidFill>
                <a:schemeClr val="bg1"/>
              </a:solidFill>
              <a:latin typeface="Univers Condensed" panose="020B0506020202050204" pitchFamily="34" charset="0"/>
              <a:ea typeface="+mn-lt"/>
              <a:cs typeface="+mn-lt"/>
            </a:endParaRPr>
          </a:p>
          <a:p>
            <a:pPr algn="l"/>
            <a:r>
              <a:rPr lang="en-US" sz="1400" i="0" u="none" strike="noStrike" baseline="0" dirty="0">
                <a:solidFill>
                  <a:schemeClr val="bg1"/>
                </a:solidFill>
                <a:latin typeface="Univers Condensed"/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https://agmetalminer.com/2020/02/19/this-morning-in-metals-indiana-no-1-once-again-last-year-in-steel-production/</a:t>
            </a:r>
            <a:endParaRPr lang="en-US" sz="1400" i="0" u="none" strike="noStrike" baseline="0" dirty="0">
              <a:solidFill>
                <a:schemeClr val="bg1"/>
              </a:solidFill>
              <a:latin typeface="Univers Condensed"/>
              <a:ea typeface="+mn-lt"/>
              <a:cs typeface="+mn-lt"/>
            </a:endParaRPr>
          </a:p>
          <a:p>
            <a:pPr algn="l"/>
            <a:endParaRPr lang="en-US" sz="1400" dirty="0">
              <a:solidFill>
                <a:schemeClr val="bg1"/>
              </a:solidFill>
              <a:latin typeface="Univers Condensed" panose="020B0506020202050204" pitchFamily="34" charset="0"/>
              <a:ea typeface="+mn-lt"/>
              <a:cs typeface="+mn-lt"/>
            </a:endParaRPr>
          </a:p>
          <a:p>
            <a:pPr algn="l"/>
            <a:r>
              <a:rPr lang="en-US" sz="1400" i="0" u="none" strike="noStrike" baseline="0" dirty="0">
                <a:solidFill>
                  <a:schemeClr val="bg1"/>
                </a:solidFill>
                <a:latin typeface="Univers Condensed"/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https://www.thefabricator.com/thefabricator/article/shopmanagement/what-is-metal-fabrication-and-where-is-the-industry-headed-</a:t>
            </a:r>
            <a:endParaRPr lang="en-US" sz="1400" i="0" u="none" strike="noStrike" baseline="0" dirty="0">
              <a:solidFill>
                <a:schemeClr val="bg1"/>
              </a:solidFill>
              <a:latin typeface="Univers Condensed"/>
              <a:ea typeface="+mn-lt"/>
              <a:cs typeface="+mn-lt"/>
            </a:endParaRPr>
          </a:p>
          <a:p>
            <a:pPr algn="l"/>
            <a:endParaRPr lang="en-US" sz="1400" i="0" u="none" strike="noStrike" baseline="0" dirty="0">
              <a:solidFill>
                <a:schemeClr val="bg1"/>
              </a:solidFill>
              <a:latin typeface="Univers Condensed" panose="020B0506020202050204" pitchFamily="34" charset="0"/>
              <a:ea typeface="+mn-lt"/>
              <a:cs typeface="+mn-lt"/>
              <a:hlinkClick r:id="rId8" invalidUrl="http:/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l"/>
            <a:r>
              <a:rPr lang="en-US" sz="1400" i="0" u="none" strike="noStrike" baseline="0" dirty="0">
                <a:solidFill>
                  <a:schemeClr val="bg1"/>
                </a:solidFill>
                <a:latin typeface="Univers Condensed"/>
                <a:ea typeface="+mn-lt"/>
                <a:cs typeface="+mn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https://www.goodwin.edu/enews/what-is-precision-machining/</a:t>
            </a:r>
            <a:endParaRPr lang="en-US" sz="1400" i="0" u="none" strike="noStrike" baseline="0" dirty="0">
              <a:solidFill>
                <a:schemeClr val="bg1"/>
              </a:solidFill>
              <a:latin typeface="Univers Condensed"/>
              <a:ea typeface="+mn-lt"/>
              <a:cs typeface="+mn-lt"/>
            </a:endParaRPr>
          </a:p>
          <a:p>
            <a:pPr algn="l"/>
            <a:endParaRPr lang="en-US" sz="1400" dirty="0">
              <a:solidFill>
                <a:schemeClr val="bg1"/>
              </a:solidFill>
              <a:latin typeface="Univers Condensed" panose="020B0506020202050204" pitchFamily="34" charset="0"/>
              <a:ea typeface="+mn-lt"/>
              <a:cs typeface="+mn-lt"/>
            </a:endParaRPr>
          </a:p>
          <a:p>
            <a:pPr algn="l"/>
            <a:r>
              <a:rPr lang="en-US" sz="1400" i="0" u="none" strike="noStrike" baseline="0" dirty="0">
                <a:solidFill>
                  <a:schemeClr val="bg1"/>
                </a:solidFill>
                <a:latin typeface="Univers Condensed"/>
                <a:ea typeface="+mn-lt"/>
                <a:cs typeface="+mn-lt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https://www.1pds.com/fast-facts-about-the-precision-machining-industry/</a:t>
            </a:r>
            <a:endParaRPr lang="en-US" sz="1400" i="0" u="none" strike="noStrike" baseline="0" dirty="0">
              <a:solidFill>
                <a:schemeClr val="bg1"/>
              </a:solidFill>
              <a:latin typeface="Univers Condensed"/>
              <a:ea typeface="+mn-lt"/>
              <a:cs typeface="+mn-lt"/>
            </a:endParaRPr>
          </a:p>
          <a:p>
            <a:pPr algn="l"/>
            <a:endParaRPr lang="en-US" sz="1400" dirty="0">
              <a:solidFill>
                <a:schemeClr val="bg1"/>
              </a:solidFill>
              <a:latin typeface="Univers Condensed" panose="020B0506020202050204" pitchFamily="34" charset="0"/>
              <a:ea typeface="+mn-lt"/>
              <a:cs typeface="+mn-lt"/>
            </a:endParaRPr>
          </a:p>
          <a:p>
            <a:pPr algn="l"/>
            <a:r>
              <a:rPr lang="en-US" sz="1400" i="0" u="none" strike="noStrike" baseline="0" dirty="0">
                <a:solidFill>
                  <a:schemeClr val="bg1"/>
                </a:solidFill>
                <a:latin typeface="Univers Condensed"/>
                <a:ea typeface="+mn-lt"/>
                <a:cs typeface="+mn-lt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https://www.kaempfandharris.com/industry-news/</a:t>
            </a:r>
            <a:endParaRPr lang="en-US" sz="1400" i="0" u="none" strike="noStrike" baseline="0" dirty="0">
              <a:solidFill>
                <a:schemeClr val="bg1"/>
              </a:solidFill>
              <a:latin typeface="Univers Condensed"/>
              <a:ea typeface="+mn-lt"/>
              <a:cs typeface="+mn-lt"/>
            </a:endParaRPr>
          </a:p>
          <a:p>
            <a:pPr algn="l"/>
            <a:endParaRPr lang="en-US" sz="1400" i="0" u="none" strike="noStrike" baseline="0" dirty="0">
              <a:solidFill>
                <a:schemeClr val="bg1"/>
              </a:solidFill>
              <a:latin typeface="Univers Condensed" panose="020B0506020202050204" pitchFamily="34" charset="0"/>
              <a:ea typeface="+mn-lt"/>
              <a:cs typeface="+mn-lt"/>
            </a:endParaRPr>
          </a:p>
          <a:p>
            <a:pPr algn="l"/>
            <a:r>
              <a:rPr lang="en-US" sz="1400" i="0" u="none" strike="noStrike" baseline="0" dirty="0">
                <a:solidFill>
                  <a:schemeClr val="bg1"/>
                </a:solidFill>
                <a:latin typeface="Univers Condensed"/>
                <a:ea typeface="+mn-lt"/>
                <a:cs typeface="+mn-lt"/>
              </a:rPr>
              <a:t>https://www.zippia.com/machinist-jobs/best-states/</a:t>
            </a:r>
          </a:p>
          <a:p>
            <a:pPr algn="l"/>
            <a:endParaRPr lang="en-US" sz="1400" i="0" u="none" strike="noStrike" baseline="0" dirty="0">
              <a:solidFill>
                <a:schemeClr val="bg1"/>
              </a:solidFill>
              <a:latin typeface="Univers Condensed" panose="020B0506020202050204" pitchFamily="34" charset="0"/>
              <a:ea typeface="+mn-lt"/>
              <a:cs typeface="+mn-lt"/>
            </a:endParaRPr>
          </a:p>
          <a:p>
            <a:pPr algn="l"/>
            <a:r>
              <a:rPr lang="en-US" sz="1400" i="0" u="none" strike="noStrike" baseline="0" dirty="0">
                <a:solidFill>
                  <a:schemeClr val="bg1"/>
                </a:solidFill>
                <a:latin typeface="Univers Condensed"/>
                <a:ea typeface="+mn-lt"/>
                <a:cs typeface="+mn-lt"/>
              </a:rPr>
              <a:t>https://www.productionmachining.com/articles/about-the-precision-machining-industry</a:t>
            </a:r>
          </a:p>
          <a:p>
            <a:pPr algn="l"/>
            <a:endParaRPr lang="en-US" sz="1400" dirty="0">
              <a:solidFill>
                <a:schemeClr val="bg1"/>
              </a:solidFill>
              <a:latin typeface="Univers Condensed" panose="020B0506020202050204" pitchFamily="34" charset="0"/>
              <a:ea typeface="+mn-lt"/>
              <a:cs typeface="+mn-lt"/>
            </a:endParaRPr>
          </a:p>
          <a:p>
            <a:pPr algn="l"/>
            <a:r>
              <a:rPr lang="en-US" sz="1400" i="0" u="none" strike="noStrike" baseline="0" dirty="0">
                <a:solidFill>
                  <a:schemeClr val="bg1"/>
                </a:solidFill>
                <a:latin typeface="Univers Condensed"/>
                <a:ea typeface="+mn-lt"/>
                <a:cs typeface="+mn-lt"/>
              </a:rPr>
              <a:t>https://www.3dnatives.com/en/additive-manufacturing-automotive280620184/</a:t>
            </a:r>
          </a:p>
          <a:p>
            <a:pPr algn="l"/>
            <a:endParaRPr lang="en-US" sz="1400" dirty="0">
              <a:solidFill>
                <a:schemeClr val="bg1"/>
              </a:solidFill>
              <a:ea typeface="+mn-lt"/>
              <a:cs typeface="+mn-lt"/>
            </a:endParaRPr>
          </a:p>
          <a:p>
            <a:pPr algn="l"/>
            <a:r>
              <a:rPr lang="en-US" sz="1400" dirty="0">
                <a:solidFill>
                  <a:schemeClr val="bg1"/>
                </a:solidFill>
                <a:ea typeface="+mn-lt"/>
                <a:cs typeface="+mn-lt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https://www.3dnatives.com/en/metal-additive-manufacturing-technavio-report-150420205/</a:t>
            </a:r>
            <a:endParaRPr lang="en-US" sz="1400" dirty="0">
              <a:solidFill>
                <a:schemeClr val="bg1"/>
              </a:solidFill>
              <a:ea typeface="+mn-lt"/>
              <a:cs typeface="+mn-lt"/>
            </a:endParaRPr>
          </a:p>
          <a:p>
            <a:pPr algn="l"/>
            <a:endParaRPr lang="en-US" sz="1400" dirty="0">
              <a:solidFill>
                <a:schemeClr val="bg1"/>
              </a:solidFill>
              <a:ea typeface="+mn-lt"/>
              <a:cs typeface="+mn-lt"/>
            </a:endParaRPr>
          </a:p>
          <a:p>
            <a:pPr algn="l"/>
            <a:r>
              <a:rPr lang="en-US" sz="1400" dirty="0">
                <a:solidFill>
                  <a:schemeClr val="bg1"/>
                </a:solidFill>
                <a:ea typeface="+mn-lt"/>
                <a:cs typeface="+mn-lt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https://inversesolutionsinc.com/how-precision-machining-has-an-effect-on-medical-devices/</a:t>
            </a:r>
            <a:endParaRPr lang="en-US" sz="1400" dirty="0">
              <a:solidFill>
                <a:schemeClr val="bg1"/>
              </a:solidFill>
              <a:ea typeface="+mn-lt"/>
              <a:cs typeface="+mn-lt"/>
            </a:endParaRPr>
          </a:p>
          <a:p>
            <a:pPr algn="l"/>
            <a:endParaRPr lang="en-US" sz="1400" dirty="0">
              <a:solidFill>
                <a:schemeClr val="bg1"/>
              </a:solidFill>
              <a:ea typeface="+mn-lt"/>
              <a:cs typeface="+mn-lt"/>
            </a:endParaRPr>
          </a:p>
          <a:p>
            <a:pPr algn="l"/>
            <a:r>
              <a:rPr lang="en-US" sz="1400" dirty="0">
                <a:solidFill>
                  <a:schemeClr val="bg1"/>
                </a:solidFill>
                <a:ea typeface="+mn-lt"/>
                <a:cs typeface="+mn-lt"/>
              </a:rPr>
              <a:t>https://www.bls.gov/ooh/production/machinists-and-tool-and-die-makers.htm</a:t>
            </a:r>
          </a:p>
          <a:p>
            <a:pPr algn="l"/>
            <a:endParaRPr lang="en-US" sz="1400" dirty="0">
              <a:solidFill>
                <a:schemeClr val="bg1"/>
              </a:solidFill>
              <a:ea typeface="+mn-lt"/>
              <a:cs typeface="+mn-lt"/>
            </a:endParaRPr>
          </a:p>
          <a:p>
            <a:pPr algn="l"/>
            <a:endParaRPr lang="en-US" sz="1400" b="0" i="0" u="none" strike="noStrike" baseline="0" dirty="0">
              <a:solidFill>
                <a:schemeClr val="bg1"/>
              </a:solidFill>
              <a:ea typeface="+mn-lt"/>
              <a:cs typeface="+mn-lt"/>
            </a:endParaRPr>
          </a:p>
          <a:p>
            <a:pPr algn="l"/>
            <a:endParaRPr lang="en-US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4226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156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677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9664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015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1451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632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30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5979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154</Words>
  <Application>Microsoft Office PowerPoint</Application>
  <PresentationFormat>Widescreen</PresentationFormat>
  <Paragraphs>26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Univers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Glassen</dc:creator>
  <cp:lastModifiedBy>Amanda Glassen</cp:lastModifiedBy>
  <cp:revision>4</cp:revision>
  <dcterms:created xsi:type="dcterms:W3CDTF">2020-10-13T15:27:00Z</dcterms:created>
  <dcterms:modified xsi:type="dcterms:W3CDTF">2021-10-12T15:27:27Z</dcterms:modified>
</cp:coreProperties>
</file>