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C4392-6358-45B5-97F9-0A095FEEE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94A17-E66A-4D45-BBCA-F5638B244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E5E06-4C84-42AA-B91D-7CC90B8AF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BF4B-559C-4411-A8DD-4E8848E95FF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6F9F9-CB0B-4213-9A6F-0B59841E0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46B5E-9AC0-4CA1-8A66-02280C67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D4E7-CD97-4B37-8488-5F77E3710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1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3ECA-D603-4EA6-B1C0-81AFD58CE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CEFD2A-6241-457A-B7DA-EF6A9A995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3B662-E50A-455E-9BDF-E58F89DB3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BF4B-559C-4411-A8DD-4E8848E95FF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64765-87DA-4E45-9FB2-625524B26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8412A-F399-4DE7-8A7B-2A8BE713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D4E7-CD97-4B37-8488-5F77E3710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2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0663CF-0A03-402D-819D-83E533E0B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4A61D8-0A15-49C9-96D6-D159A5A5D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E7EAD-39F4-41A9-B7F5-794D6FC36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BF4B-559C-4411-A8DD-4E8848E95FF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3F05A-7CB3-4F98-A808-FF1DCB51D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BD831-1DC8-4EBD-AFC9-2AC99C1E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D4E7-CD97-4B37-8488-5F77E3710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6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19389-797E-44CF-AFBE-667278F0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8B4F7-E2B6-4E3F-8C8B-1C73F4A1F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699C4-110A-4191-801F-48FB75BDD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BF4B-559C-4411-A8DD-4E8848E95FF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5A58D-725A-44D1-B8CB-9C4507C5A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67E76-BEC3-441E-8F5B-14917A92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D4E7-CD97-4B37-8488-5F77E3710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49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015F2-EA8F-44AE-B60D-2269D43DD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4A224-65B5-4439-B8FC-45CE1E1A7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11F7E-6563-437C-94CD-0BD796F74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BF4B-559C-4411-A8DD-4E8848E95FF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7A640-F962-4159-947E-8DA4AF101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D8EED-0C2E-423B-844D-281CF1B48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D4E7-CD97-4B37-8488-5F77E3710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34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4782-773E-4AD3-A8DE-A1A5F9C56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D4905-EF00-4081-8F32-C73D9E5EEC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DB7BFC-111B-42AB-AB5B-01DE15C7F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3C03DB-73B9-4460-B603-26669AF21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BF4B-559C-4411-A8DD-4E8848E95FF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7A79C-8BCE-4F8F-A02A-C74B20669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E6568-5344-4F44-9EE5-9400C4044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D4E7-CD97-4B37-8488-5F77E3710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5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2AD67-A88D-45FF-B187-C5E71F79D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CDF8B-FA73-4A3A-8BF3-042DDAC00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83358-8E72-4E2A-8496-CDDE79E4C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FD7AE6-6CD6-4EF4-BE4A-A625281138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67376D-1835-4287-B59D-70B0137EE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6DDAE-9C32-4FF1-B0C2-3EE80F538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BF4B-559C-4411-A8DD-4E8848E95FF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67ED46-A0E0-43AC-AD50-CB66655BF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14FE4D-AA5F-417A-843D-68BC4693E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D4E7-CD97-4B37-8488-5F77E3710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44A02-9850-4F2C-BCFC-FDC68814D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F16220-0819-4077-8800-A5D0FAD35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BF4B-559C-4411-A8DD-4E8848E95FF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2E2499-CC92-4B1A-8D49-A82912253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A3F36-B841-49BB-8773-4CDB65B5A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D4E7-CD97-4B37-8488-5F77E3710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AB08F6-6628-4464-B7C9-FBB4EDCCF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BF4B-559C-4411-A8DD-4E8848E95FF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357983-4ABC-4268-BD1E-319FDB8B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761DB-2D26-4AAF-88D5-E07DEEF3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D4E7-CD97-4B37-8488-5F77E3710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34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400E-A250-4C1E-A8E9-91586D483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186C5-185C-4F73-BDCB-10280E962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3325B-BF19-4697-93C4-5A51BB5A3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D8201-908B-49BD-88B1-DB4734D7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BF4B-559C-4411-A8DD-4E8848E95FF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555CA-4D19-4F2B-812A-FB32DD2B4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D9AA3-4D96-4116-B634-8237D896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D4E7-CD97-4B37-8488-5F77E3710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8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75A5-BC5E-4F63-BC9D-6441FA184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921ED7-C52C-4F2D-AAF4-0924E0FB5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543A41-461C-49C9-9051-3E4D32DE6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6371B-2D3C-406E-879E-A25DC1A78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BF4B-559C-4411-A8DD-4E8848E95FF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BDC06-52F5-4CF0-9E47-34123A5B0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E8A1C-8060-4FB5-8ABA-D08A9D072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D4E7-CD97-4B37-8488-5F77E3710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7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B9AFD2-ACFA-4E2D-936B-E97FE5D74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CDCF0-5441-4E1F-BB14-41C70C6A3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E6CCA-27B9-4631-989F-E8AD6E453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DBF4B-559C-4411-A8DD-4E8848E95FF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59577-AAB6-425F-A106-05A751F79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DE3CE-4243-4F67-B416-47DE3E6F7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7D4E7-CD97-4B37-8488-5F77E3710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5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ooh/architecture-and-engineering/mechanical-engineers.htm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ooh/architecture-and-engineering/electrical-and-electronics-engineers.htm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estingengineering.com/top-9-reasons-to-become-an-engineer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OAgllKD-9o?feature=oembed" TargetMode="Externa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oes/current/oes170000.htm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onlineengineeringprograms.com/faq/fastest-growing-engineering-fields" TargetMode="External"/><Relationship Id="rId5" Type="http://schemas.openxmlformats.org/officeDocument/2006/relationships/hyperlink" Target="https://www.bls.gov/ooh/architecture-and-engineering/industrial-engineers.htm" TargetMode="External"/><Relationship Id="rId4" Type="http://schemas.openxmlformats.org/officeDocument/2006/relationships/hyperlink" Target="https://www.bls.gov/ooh/architecture-and-engineering/home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rSw5VXP304?feature=oembed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ooh/architecture-and-engineering/industrial-engineers.htm#tab-1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35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9E68EF74-C97D-42A4-B7FA-3B4801C43550}"/>
              </a:ext>
            </a:extLst>
          </p:cNvPr>
          <p:cNvSpPr/>
          <p:nvPr/>
        </p:nvSpPr>
        <p:spPr>
          <a:xfrm>
            <a:off x="365760" y="757646"/>
            <a:ext cx="6662057" cy="418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27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69088B64-1B9B-4156-A550-45CBB9D1B31A}"/>
              </a:ext>
            </a:extLst>
          </p:cNvPr>
          <p:cNvSpPr/>
          <p:nvPr/>
        </p:nvSpPr>
        <p:spPr>
          <a:xfrm>
            <a:off x="5003074" y="705394"/>
            <a:ext cx="6361612" cy="378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15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E642D310-8041-4F6F-AB06-A861BD5D9363}"/>
              </a:ext>
            </a:extLst>
          </p:cNvPr>
          <p:cNvSpPr/>
          <p:nvPr/>
        </p:nvSpPr>
        <p:spPr>
          <a:xfrm>
            <a:off x="5460274" y="1293223"/>
            <a:ext cx="3735977" cy="300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4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Why We Need Engineers Now More Than Ever | Elanor Huntington | TEDxSydney">
            <a:hlinkClick r:id="" action="ppaction://media"/>
            <a:extLst>
              <a:ext uri="{FF2B5EF4-FFF2-40B4-BE49-F238E27FC236}">
                <a16:creationId xmlns:a16="http://schemas.microsoft.com/office/drawing/2014/main" id="{58B561C2-6AE6-4798-BD1C-EFBC1D371FA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57220" y="1911070"/>
            <a:ext cx="5877560" cy="332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0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862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E6D5F3-B84D-4822-96A7-A5BF6B177EB6}"/>
              </a:ext>
            </a:extLst>
          </p:cNvPr>
          <p:cNvSpPr txBox="1"/>
          <p:nvPr/>
        </p:nvSpPr>
        <p:spPr>
          <a:xfrm>
            <a:off x="662461" y="955927"/>
            <a:ext cx="10880190" cy="56938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endParaRPr lang="en-US" sz="1600" dirty="0">
              <a:solidFill>
                <a:schemeClr val="bg1"/>
              </a:solidFill>
              <a:latin typeface="Univers Condensed" panose="020B0506020202050204" pitchFamily="34" charset="0"/>
              <a:ea typeface="+mn-lt"/>
              <a:cs typeface="+mn-lt"/>
            </a:endParaRPr>
          </a:p>
          <a:p>
            <a:pPr algn="l"/>
            <a:r>
              <a:rPr lang="en-US" sz="1600" b="0" i="0" u="none" strike="noStrike" baseline="0" dirty="0">
                <a:solidFill>
                  <a:schemeClr val="bg1"/>
                </a:solidFill>
                <a:latin typeface="Univers Condensed" panose="020B0506020202050204" pitchFamily="34" charset="0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https://www.machinedesign.com/learning-resources/article/21837044/is-the-engineering-profession-still-a-good-job</a:t>
            </a:r>
          </a:p>
          <a:p>
            <a:pPr algn="l"/>
            <a:endParaRPr lang="en-US" sz="1600" dirty="0">
              <a:solidFill>
                <a:schemeClr val="bg1"/>
              </a:solidFill>
              <a:latin typeface="Univers Condensed" panose="020B0506020202050204" pitchFamily="34" charset="0"/>
              <a:ea typeface="+mn-lt"/>
              <a:cs typeface="+mn-lt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r>
              <a:rPr lang="en-US" sz="1600" b="0" i="0" u="none" strike="noStrike" baseline="0" dirty="0">
                <a:solidFill>
                  <a:schemeClr val="bg1"/>
                </a:solidFill>
                <a:latin typeface="Univers Condensed" panose="020B0506020202050204" pitchFamily="34" charset="0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https://whattobecome.com/blog/job-satisfaction-statistics/</a:t>
            </a:r>
          </a:p>
          <a:p>
            <a:pPr algn="l"/>
            <a:endParaRPr lang="en-US" sz="1600" b="0" i="0" u="none" strike="noStrike" baseline="0" dirty="0">
              <a:solidFill>
                <a:schemeClr val="bg1"/>
              </a:solidFill>
              <a:latin typeface="Univers Condensed" panose="020B0506020202050204" pitchFamily="34" charset="0"/>
              <a:ea typeface="+mn-lt"/>
              <a:cs typeface="+mn-lt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r>
              <a:rPr lang="en-US" sz="1600" b="0" i="0" u="none" strike="noStrike" baseline="0" dirty="0">
                <a:solidFill>
                  <a:schemeClr val="bg1"/>
                </a:solidFill>
                <a:latin typeface="Univers Condensed" panose="020B0506020202050204" pitchFamily="34" charset="0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https://marketbusinessnews.com/world-needs-more-engineers/221306/</a:t>
            </a:r>
          </a:p>
          <a:p>
            <a:pPr algn="l"/>
            <a:endParaRPr lang="en-US" sz="1600" dirty="0">
              <a:solidFill>
                <a:schemeClr val="bg1"/>
              </a:solidFill>
              <a:latin typeface="Univers Condensed" panose="020B0506020202050204" pitchFamily="34" charset="0"/>
              <a:ea typeface="+mn-lt"/>
              <a:cs typeface="+mn-lt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r>
              <a:rPr lang="en-US" sz="1600" b="0" i="0" u="none" strike="noStrike" baseline="0" dirty="0">
                <a:solidFill>
                  <a:schemeClr val="bg1"/>
                </a:solidFill>
                <a:latin typeface="Univers Condensed" panose="020B0506020202050204" pitchFamily="34" charset="0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https://www.topuniversities.com/student-info/careers-advice/why-demand-engineering-graduates-rise</a:t>
            </a:r>
          </a:p>
          <a:p>
            <a:pPr algn="l"/>
            <a:endParaRPr lang="en-US" sz="1600" b="0" i="0" u="none" strike="noStrike" baseline="0" dirty="0">
              <a:solidFill>
                <a:schemeClr val="bg1"/>
              </a:solidFill>
              <a:latin typeface="Univers Condensed" panose="020B0506020202050204" pitchFamily="34" charset="0"/>
              <a:ea typeface="+mn-lt"/>
              <a:cs typeface="+mn-lt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r>
              <a:rPr lang="en-US" sz="1600" b="0" i="0" u="none" strike="noStrike" baseline="0" dirty="0">
                <a:solidFill>
                  <a:schemeClr val="bg1"/>
                </a:solidFill>
                <a:latin typeface="Univers Condensed" panose="020B0506020202050204" pitchFamily="34" charset="0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https://www.bls.gov/oes/current/oes170000.htm</a:t>
            </a:r>
            <a:endParaRPr lang="en-US" sz="1600" b="0" i="0" u="none" strike="noStrike" baseline="0" dirty="0">
              <a:solidFill>
                <a:schemeClr val="bg1"/>
              </a:solidFill>
              <a:latin typeface="Univers Condensed" panose="020B0506020202050204" pitchFamily="34" charset="0"/>
              <a:ea typeface="+mn-lt"/>
              <a:cs typeface="+mn-lt"/>
            </a:endParaRPr>
          </a:p>
          <a:p>
            <a:pPr algn="l"/>
            <a:endParaRPr lang="en-US" sz="1600" b="0" i="0" u="none" strike="noStrike" baseline="0" dirty="0">
              <a:solidFill>
                <a:schemeClr val="bg1"/>
              </a:solidFill>
              <a:latin typeface="Univers Condensed" panose="020B0506020202050204" pitchFamily="34" charset="0"/>
              <a:ea typeface="+mn-lt"/>
              <a:cs typeface="+mn-lt"/>
            </a:endParaRPr>
          </a:p>
          <a:p>
            <a:pPr algn="l"/>
            <a:r>
              <a:rPr lang="en-US" sz="1600" b="0" i="0" u="none" strike="noStrike" baseline="0" dirty="0">
                <a:solidFill>
                  <a:schemeClr val="bg1"/>
                </a:solidFill>
                <a:latin typeface="Univers Condensed" panose="020B0506020202050204" pitchFamily="34" charset="0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https://www.bls.gov/ooh/architecture-and-engineering/home.htm</a:t>
            </a:r>
            <a:endParaRPr lang="en-US" sz="1600" b="0" i="0" u="none" strike="noStrike" baseline="0" dirty="0">
              <a:solidFill>
                <a:schemeClr val="bg1"/>
              </a:solidFill>
              <a:latin typeface="Univers Condensed" panose="020B0506020202050204" pitchFamily="34" charset="0"/>
              <a:ea typeface="+mn-lt"/>
              <a:cs typeface="+mn-lt"/>
            </a:endParaRPr>
          </a:p>
          <a:p>
            <a:pPr algn="l"/>
            <a:endParaRPr lang="en-US" sz="1600" b="0" i="0" u="none" strike="noStrike" baseline="0" dirty="0">
              <a:solidFill>
                <a:schemeClr val="bg1"/>
              </a:solidFill>
              <a:latin typeface="Univers Condensed" panose="020B0506020202050204" pitchFamily="34" charset="0"/>
              <a:ea typeface="+mn-lt"/>
              <a:cs typeface="+mn-lt"/>
            </a:endParaRPr>
          </a:p>
          <a:p>
            <a:pPr algn="l"/>
            <a:r>
              <a:rPr lang="en-US" sz="1600" dirty="0">
                <a:solidFill>
                  <a:schemeClr val="bg1"/>
                </a:solidFill>
                <a:latin typeface="Univers Condensed" panose="020B0506020202050204" pitchFamily="34" charset="0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https://www.bls.gov/ooh/architecture-and-engineering/industrial-engineers.htm</a:t>
            </a:r>
            <a:endParaRPr lang="en-US" sz="1600" dirty="0">
              <a:solidFill>
                <a:schemeClr val="bg1"/>
              </a:solidFill>
              <a:latin typeface="Univers Condensed" panose="020B0506020202050204" pitchFamily="34" charset="0"/>
              <a:ea typeface="+mn-lt"/>
              <a:cs typeface="+mn-lt"/>
            </a:endParaRPr>
          </a:p>
          <a:p>
            <a:pPr algn="l"/>
            <a:endParaRPr lang="en-US" sz="1600" dirty="0">
              <a:solidFill>
                <a:schemeClr val="bg1"/>
              </a:solidFill>
              <a:latin typeface="Univers Condensed" panose="020B0506020202050204" pitchFamily="34" charset="0"/>
              <a:ea typeface="+mn-lt"/>
              <a:cs typeface="+mn-lt"/>
            </a:endParaRPr>
          </a:p>
          <a:p>
            <a:pPr algn="l"/>
            <a:r>
              <a:rPr lang="en-US" sz="1600" b="0" i="0" u="none" strike="noStrike" baseline="0" dirty="0">
                <a:solidFill>
                  <a:schemeClr val="bg1"/>
                </a:solidFill>
                <a:latin typeface="Univers Condensed" panose="020B0506020202050204" pitchFamily="34" charset="0"/>
                <a:ea typeface="+mn-lt"/>
                <a:cs typeface="+mn-lt"/>
              </a:rPr>
              <a:t>https://www.bls.gov/ooh/architecture-and-engineering/industrial-engineers.htm#tab-5</a:t>
            </a:r>
          </a:p>
          <a:p>
            <a:pPr algn="l"/>
            <a:endParaRPr lang="en-US" sz="1600" dirty="0">
              <a:solidFill>
                <a:schemeClr val="bg1"/>
              </a:solidFill>
              <a:latin typeface="Univers Condensed" panose="020B0506020202050204" pitchFamily="34" charset="0"/>
              <a:ea typeface="+mn-lt"/>
              <a:cs typeface="+mn-lt"/>
            </a:endParaRPr>
          </a:p>
          <a:p>
            <a:pPr algn="l"/>
            <a:r>
              <a:rPr lang="en-US" sz="1600" b="0" i="0" u="none" strike="noStrike" baseline="0" dirty="0">
                <a:solidFill>
                  <a:schemeClr val="bg1"/>
                </a:solidFill>
                <a:latin typeface="Univers Condensed" panose="020B0506020202050204" pitchFamily="34" charset="0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https://www.onlineengineeringprograms.com/faq/fastest-growing-engineering-fields</a:t>
            </a:r>
            <a:endParaRPr lang="en-US" sz="1600" b="0" i="0" u="none" strike="noStrike" baseline="0" dirty="0">
              <a:solidFill>
                <a:schemeClr val="bg1"/>
              </a:solidFill>
              <a:latin typeface="Univers Condensed" panose="020B0506020202050204" pitchFamily="34" charset="0"/>
              <a:ea typeface="+mn-lt"/>
              <a:cs typeface="+mn-lt"/>
            </a:endParaRPr>
          </a:p>
          <a:p>
            <a:pPr algn="l"/>
            <a:endParaRPr lang="en-US" sz="1600" b="0" i="0" u="none" strike="noStrike" baseline="0" dirty="0">
              <a:solidFill>
                <a:schemeClr val="bg1"/>
              </a:solidFill>
              <a:latin typeface="Univers Condensed" panose="020B0506020202050204" pitchFamily="34" charset="0"/>
              <a:ea typeface="+mn-lt"/>
              <a:cs typeface="+mn-lt"/>
            </a:endParaRPr>
          </a:p>
          <a:p>
            <a:pPr algn="l"/>
            <a:r>
              <a:rPr lang="en-US" sz="1600" b="0" i="0" u="none" strike="noStrike" baseline="0" dirty="0">
                <a:solidFill>
                  <a:schemeClr val="bg1"/>
                </a:solidFill>
                <a:latin typeface="Univers Condensed" panose="020B0506020202050204" pitchFamily="34" charset="0"/>
                <a:ea typeface="+mn-lt"/>
                <a:cs typeface="+mn-lt"/>
              </a:rPr>
              <a:t>https://interestingengineering.com/top-9-reasons-to-become-an-engineer</a:t>
            </a:r>
          </a:p>
          <a:p>
            <a:pPr algn="l"/>
            <a:endParaRPr lang="en-US" sz="1600" b="0" i="0" u="none" strike="noStrike" baseline="0" dirty="0">
              <a:solidFill>
                <a:schemeClr val="bg1"/>
              </a:solidFill>
              <a:latin typeface="Univers Condensed" panose="020B0506020202050204" pitchFamily="34" charset="0"/>
              <a:ea typeface="+mn-lt"/>
              <a:cs typeface="+mn-lt"/>
            </a:endParaRPr>
          </a:p>
          <a:p>
            <a:pPr algn="l"/>
            <a:endParaRPr lang="en-US" sz="1600" dirty="0">
              <a:solidFill>
                <a:schemeClr val="bg1"/>
              </a:solidFill>
              <a:latin typeface="Univers Condensed" panose="020B0506020202050204" pitchFamily="34" charset="0"/>
              <a:ea typeface="+mn-lt"/>
              <a:cs typeface="+mn-lt"/>
            </a:endParaRPr>
          </a:p>
          <a:p>
            <a:pPr algn="l"/>
            <a:endParaRPr lang="en-US" sz="14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457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42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133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96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797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061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395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3" title="10 MOST IN DEMAND ENGINEERING FIELDS (2021)">
            <a:hlinkClick r:id="" action="ppaction://media"/>
            <a:extLst>
              <a:ext uri="{FF2B5EF4-FFF2-40B4-BE49-F238E27FC236}">
                <a16:creationId xmlns:a16="http://schemas.microsoft.com/office/drawing/2014/main" id="{E7D66386-6CF1-4121-9678-01037E7121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78114" y="3429000"/>
            <a:ext cx="5631542" cy="318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7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59EDE83B-F756-4970-B7BC-568D5AFD7596}"/>
              </a:ext>
            </a:extLst>
          </p:cNvPr>
          <p:cNvSpPr/>
          <p:nvPr/>
        </p:nvSpPr>
        <p:spPr>
          <a:xfrm>
            <a:off x="5199017" y="875211"/>
            <a:ext cx="6335486" cy="391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46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128</Words>
  <Application>Microsoft Office PowerPoint</Application>
  <PresentationFormat>Widescreen</PresentationFormat>
  <Paragraphs>21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Univers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Glassen</dc:creator>
  <cp:lastModifiedBy>Amanda Glassen</cp:lastModifiedBy>
  <cp:revision>3</cp:revision>
  <dcterms:created xsi:type="dcterms:W3CDTF">2021-10-07T17:06:19Z</dcterms:created>
  <dcterms:modified xsi:type="dcterms:W3CDTF">2021-10-07T18:55:14Z</dcterms:modified>
</cp:coreProperties>
</file>